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6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602B7-B346-4C01-84AB-584D9AFC331C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F0E73-D79E-4A1F-89B5-8D526C175C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7994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F0E73-D79E-4A1F-89B5-8D526C175C7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8321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915FB-3D21-4DF9-A455-19041E504FC6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9AB8-E51F-487D-86DC-3FA9771E41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10" Type="http://schemas.openxmlformats.org/officeDocument/2006/relationships/image" Target="../media/image24.gif"/><Relationship Id="rId4" Type="http://schemas.openxmlformats.org/officeDocument/2006/relationships/image" Target="../media/image18.jpeg"/><Relationship Id="rId9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МАДОУ «</a:t>
            </a:r>
            <a:r>
              <a:rPr lang="ru-RU" dirty="0" err="1" smtClean="0"/>
              <a:t>д</a:t>
            </a:r>
            <a:r>
              <a:rPr lang="ru-RU" dirty="0" smtClean="0"/>
              <a:t>/с «Снегурочка»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«Логические задачи на разные признаки (цвет, форма, величина, материал)»</a:t>
            </a:r>
          </a:p>
          <a:p>
            <a:r>
              <a:rPr lang="ru-RU" dirty="0" smtClean="0"/>
              <a:t>Для детей 5-6 лет</a:t>
            </a:r>
          </a:p>
          <a:p>
            <a:r>
              <a:rPr lang="ru-RU" dirty="0" smtClean="0"/>
              <a:t>Составитель: Рештаненко И.Н.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332656"/>
            <a:ext cx="835069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                              МАДОУ </a:t>
            </a:r>
            <a:r>
              <a:rPr lang="ru-RU" sz="2000" b="1" dirty="0" smtClean="0"/>
              <a:t>  Детский </a:t>
            </a:r>
            <a:r>
              <a:rPr lang="ru-RU" sz="2000" b="1" dirty="0" smtClean="0"/>
              <a:t>сад </a:t>
            </a:r>
            <a:r>
              <a:rPr lang="ru-RU" sz="2000" b="1" dirty="0" smtClean="0"/>
              <a:t>№ 1 «Золотой ключик»</a:t>
            </a:r>
            <a:endParaRPr lang="ru-RU" sz="2000" b="1" dirty="0" smtClean="0"/>
          </a:p>
          <a:p>
            <a:endParaRPr lang="ru-RU" dirty="0"/>
          </a:p>
          <a:p>
            <a:r>
              <a:rPr lang="ru-RU" sz="3200" b="1" dirty="0" smtClean="0"/>
              <a:t>      Логические задачи для детей 5-6 лет</a:t>
            </a:r>
          </a:p>
          <a:p>
            <a:endParaRPr lang="ru-RU" sz="3200" b="1" dirty="0"/>
          </a:p>
          <a:p>
            <a:endParaRPr lang="ru-RU" sz="3200" b="1" dirty="0" smtClean="0"/>
          </a:p>
          <a:p>
            <a:endParaRPr lang="ru-RU" sz="3200" b="1" dirty="0"/>
          </a:p>
          <a:p>
            <a:endParaRPr lang="ru-RU" sz="3200" b="1" dirty="0" smtClean="0"/>
          </a:p>
          <a:p>
            <a:endParaRPr lang="ru-RU" sz="3200" b="1" dirty="0"/>
          </a:p>
          <a:p>
            <a:endParaRPr lang="ru-RU" sz="3200" b="1" dirty="0" smtClean="0"/>
          </a:p>
          <a:p>
            <a:endParaRPr lang="ru-RU" sz="3200" b="1" dirty="0" smtClean="0"/>
          </a:p>
          <a:p>
            <a:endParaRPr lang="ru-RU" sz="3200" b="1" dirty="0" smtClean="0"/>
          </a:p>
          <a:p>
            <a:r>
              <a:rPr lang="ru-RU" sz="2000" dirty="0" smtClean="0"/>
              <a:t>                                                                       </a:t>
            </a:r>
            <a:r>
              <a:rPr lang="ru-RU" sz="2400" b="1" dirty="0" smtClean="0"/>
              <a:t>Составитель: </a:t>
            </a:r>
            <a:r>
              <a:rPr lang="ru-RU" sz="2400" b="1" dirty="0" smtClean="0"/>
              <a:t>Варламова Г.А.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00125" y="1285875"/>
          <a:ext cx="7072314" cy="5286376"/>
        </p:xfrm>
        <a:graphic>
          <a:graphicData uri="http://schemas.openxmlformats.org/drawingml/2006/table">
            <a:tbl>
              <a:tblPr/>
              <a:tblGrid>
                <a:gridCol w="2357191"/>
                <a:gridCol w="2357191"/>
                <a:gridCol w="2357932"/>
              </a:tblGrid>
              <a:tr h="1762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7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289" name="Oval 1"/>
          <p:cNvSpPr>
            <a:spLocks noChangeArrowheads="1"/>
          </p:cNvSpPr>
          <p:nvPr/>
        </p:nvSpPr>
        <p:spPr bwMode="auto">
          <a:xfrm>
            <a:off x="1547812" y="3250406"/>
            <a:ext cx="1357313" cy="128587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4" name="Oval 1"/>
          <p:cNvSpPr>
            <a:spLocks noChangeArrowheads="1"/>
          </p:cNvSpPr>
          <p:nvPr/>
        </p:nvSpPr>
        <p:spPr bwMode="auto">
          <a:xfrm>
            <a:off x="3929063" y="5086081"/>
            <a:ext cx="1357313" cy="12858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>
              <a:latin typeface="Calibri" panose="020F050202020403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852069" y="1561143"/>
            <a:ext cx="1428750" cy="114300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6227763" y="3284538"/>
            <a:ext cx="1428750" cy="1143000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19250" y="1557338"/>
            <a:ext cx="1285875" cy="1214437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929063" y="3286125"/>
            <a:ext cx="1285875" cy="121443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547812" y="5054473"/>
            <a:ext cx="1428750" cy="1143000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214290"/>
            <a:ext cx="85725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j-lt"/>
                <a:cs typeface="Times New Roman" panose="02020603050405020304" pitchFamily="18" charset="0"/>
              </a:rPr>
              <a:t>Какой фигуры не хватает ?</a:t>
            </a:r>
            <a:endParaRPr lang="ru-RU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643688" y="4929188"/>
            <a:ext cx="75565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9600" b="1"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15" name="Oval 1"/>
          <p:cNvSpPr>
            <a:spLocks noChangeArrowheads="1"/>
          </p:cNvSpPr>
          <p:nvPr/>
        </p:nvSpPr>
        <p:spPr bwMode="auto">
          <a:xfrm>
            <a:off x="6227763" y="1484313"/>
            <a:ext cx="1357312" cy="12858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038673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3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00125" y="1285875"/>
          <a:ext cx="7072314" cy="5286376"/>
        </p:xfrm>
        <a:graphic>
          <a:graphicData uri="http://schemas.openxmlformats.org/drawingml/2006/table">
            <a:tbl>
              <a:tblPr/>
              <a:tblGrid>
                <a:gridCol w="2357191"/>
                <a:gridCol w="2357191"/>
                <a:gridCol w="2357932"/>
              </a:tblGrid>
              <a:tr h="1762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7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80" marR="55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289" name="Oval 1"/>
          <p:cNvSpPr>
            <a:spLocks noChangeArrowheads="1"/>
          </p:cNvSpPr>
          <p:nvPr/>
        </p:nvSpPr>
        <p:spPr bwMode="auto">
          <a:xfrm>
            <a:off x="1540705" y="3284538"/>
            <a:ext cx="1357313" cy="128587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4" name="Oval 1"/>
          <p:cNvSpPr>
            <a:spLocks noChangeArrowheads="1"/>
          </p:cNvSpPr>
          <p:nvPr/>
        </p:nvSpPr>
        <p:spPr bwMode="auto">
          <a:xfrm>
            <a:off x="3912304" y="5071268"/>
            <a:ext cx="1357313" cy="12858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>
              <a:latin typeface="Calibri" panose="020F050202020403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876586" y="1627188"/>
            <a:ext cx="1428750" cy="114300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6227763" y="3284538"/>
            <a:ext cx="1428750" cy="1143000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540705" y="1567095"/>
            <a:ext cx="1285875" cy="1214437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903882" y="3320256"/>
            <a:ext cx="1285875" cy="121443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559623" y="5110956"/>
            <a:ext cx="1428750" cy="1143000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236835"/>
            <a:ext cx="85725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j-lt"/>
                <a:cs typeface="Times New Roman" panose="02020603050405020304" pitchFamily="18" charset="0"/>
              </a:rPr>
              <a:t>Какой фигуры не хватает 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643688" y="4929188"/>
            <a:ext cx="75565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9600" b="1"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15" name="Oval 1"/>
          <p:cNvSpPr>
            <a:spLocks noChangeArrowheads="1"/>
          </p:cNvSpPr>
          <p:nvPr/>
        </p:nvSpPr>
        <p:spPr bwMode="auto">
          <a:xfrm>
            <a:off x="6227763" y="1484313"/>
            <a:ext cx="1357312" cy="12858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>
              <a:latin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94438" y="5174456"/>
            <a:ext cx="1223962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240406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3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987824" y="562500"/>
            <a:ext cx="38328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/>
              <a:t>Молодцы!!!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xmlns="" val="288906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789040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                                                 </a:t>
            </a:r>
            <a:br>
              <a:rPr lang="ru-RU" sz="2400" b="1" dirty="0" smtClean="0"/>
            </a:br>
            <a:r>
              <a:rPr lang="ru-RU" sz="2400" b="1" dirty="0" smtClean="0"/>
              <a:t>                                            </a:t>
            </a:r>
            <a:br>
              <a:rPr lang="ru-RU" sz="2400" b="1" dirty="0" smtClean="0"/>
            </a:br>
            <a:r>
              <a:rPr lang="ru-RU" sz="2400" b="1" dirty="0"/>
              <a:t> </a:t>
            </a:r>
            <a:r>
              <a:rPr lang="ru-RU" sz="2400" b="1" dirty="0" smtClean="0"/>
              <a:t>                                         </a:t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                                             </a:t>
            </a:r>
            <a:r>
              <a:rPr lang="ru-RU" sz="3600" b="1" dirty="0" smtClean="0"/>
              <a:t>Задачи: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> </a:t>
            </a:r>
            <a:r>
              <a:rPr lang="ru-RU" sz="2400" b="1" dirty="0" smtClean="0"/>
              <a:t>    Учить </a:t>
            </a:r>
            <a:r>
              <a:rPr lang="ru-RU" sz="2400" b="1" dirty="0"/>
              <a:t>сравнивать предметы, подмечать незначительные различия в их признаках (цвет, форма, величина, материал), объединять предметы по общим признакам, составлять из части </a:t>
            </a:r>
            <a:r>
              <a:rPr lang="ru-RU" sz="2400" b="1" dirty="0" smtClean="0"/>
              <a:t>целое, </a:t>
            </a:r>
            <a:r>
              <a:rPr lang="ru-RU" sz="2400" b="1" dirty="0"/>
              <a:t>определять изменения в расположении предметов (впереди, сзади, направо, налево, под, над, посередине, сбоку</a:t>
            </a:r>
            <a:r>
              <a:rPr lang="ru-RU" sz="2400" b="1" dirty="0" smtClean="0"/>
              <a:t>).</a:t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789040"/>
            <a:ext cx="8686800" cy="306896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400" b="1" dirty="0" smtClean="0"/>
              <a:t>            Учить </a:t>
            </a:r>
            <a:r>
              <a:rPr lang="ru-RU" sz="2400" b="1" dirty="0"/>
              <a:t>устанавливать размерные отношения </a:t>
            </a:r>
            <a:r>
              <a:rPr lang="ru-RU" sz="2400" b="1" dirty="0" smtClean="0"/>
              <a:t>между      предметами.</a:t>
            </a:r>
          </a:p>
          <a:p>
            <a:pPr marL="514350" indent="-514350">
              <a:buNone/>
            </a:pPr>
            <a:endParaRPr lang="ru-RU" sz="2400" b="1" dirty="0" smtClean="0"/>
          </a:p>
          <a:p>
            <a:pPr marL="514350" indent="-514350">
              <a:buNone/>
            </a:pPr>
            <a:r>
              <a:rPr lang="ru-RU" sz="2400" b="1" dirty="0" smtClean="0"/>
              <a:t>           Развивать </a:t>
            </a:r>
            <a:r>
              <a:rPr lang="ru-RU" sz="2400" b="1" dirty="0"/>
              <a:t>у детей геометрическую зоркость: </a:t>
            </a:r>
            <a:r>
              <a:rPr lang="ru-RU" sz="2400" b="1" dirty="0" smtClean="0"/>
              <a:t>умение анализировать </a:t>
            </a:r>
            <a:r>
              <a:rPr lang="ru-RU" sz="2400" b="1" dirty="0"/>
              <a:t>и сравнивать предметы по форме, находить в ближайшем окружении предметы одинаковой и разной </a:t>
            </a:r>
            <a:r>
              <a:rPr lang="ru-RU" sz="2400" b="1" dirty="0" smtClean="0"/>
              <a:t>формы.</a:t>
            </a:r>
          </a:p>
          <a:p>
            <a:pPr marL="514350" indent="-514350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 smtClean="0"/>
              <a:t>У енота есть только красный, желтый и зеленый карандаши. Самую длинную ленту раскрась не красным и не зеленым. Самую короткую – не желтым и не зеленым. Самую узкую – не красным и не желтым. Раскрась остальные ленты, сохраняя ритм.</a:t>
            </a:r>
            <a:endParaRPr lang="ru-RU" sz="2400" b="1" dirty="0"/>
          </a:p>
        </p:txBody>
      </p:sp>
      <p:pic>
        <p:nvPicPr>
          <p:cNvPr id="21" name="Содержимое 20" descr="x_2081b55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88224" y="4005064"/>
            <a:ext cx="1800200" cy="2443417"/>
          </a:xfrm>
        </p:spPr>
      </p:pic>
      <p:sp>
        <p:nvSpPr>
          <p:cNvPr id="7" name="Прямоугольник 6"/>
          <p:cNvSpPr/>
          <p:nvPr/>
        </p:nvSpPr>
        <p:spPr>
          <a:xfrm>
            <a:off x="683568" y="2060848"/>
            <a:ext cx="936104" cy="5040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2852936"/>
            <a:ext cx="1800200" cy="14401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3356992"/>
            <a:ext cx="5040560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933056"/>
            <a:ext cx="3024336" cy="5760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83568" y="4869160"/>
            <a:ext cx="3816424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5661248"/>
            <a:ext cx="4464496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3356992"/>
            <a:ext cx="5040560" cy="28803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83568" y="2060848"/>
            <a:ext cx="936104" cy="50405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83568" y="2852936"/>
            <a:ext cx="1800200" cy="14401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3933056"/>
            <a:ext cx="3024336" cy="576064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83568" y="4869160"/>
            <a:ext cx="3816424" cy="36004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55576" y="5661248"/>
            <a:ext cx="4464496" cy="28803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 descr="th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1916832"/>
            <a:ext cx="907275" cy="1432540"/>
          </a:xfrm>
          <a:prstGeom prst="rect">
            <a:avLst/>
          </a:prstGeom>
        </p:spPr>
      </p:pic>
      <p:pic>
        <p:nvPicPr>
          <p:cNvPr id="23" name="Рисунок 22" descr="t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1988840"/>
            <a:ext cx="1296144" cy="1296144"/>
          </a:xfrm>
          <a:prstGeom prst="rect">
            <a:avLst/>
          </a:prstGeom>
        </p:spPr>
      </p:pic>
      <p:pic>
        <p:nvPicPr>
          <p:cNvPr id="24" name="Рисунок 23" descr="смешной-зеленый-каран-аш-1360029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37957" y="1700808"/>
            <a:ext cx="1106043" cy="1728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45663E-6 L -0.85851 -0.01041 " pathEditMode="relative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9366E-7 L -0.44878 -3.79366E-7 " pathEditMode="relative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2.99098E-6 L -0.39374 -0.01041 " pathEditMode="relative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6211E-7 L -0.47239 5.6211E-7 " pathEditMode="relative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77585E-7 L -0.76789 -0.0050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19223E-7 L -0.70886 -0.01041 " pathEditMode="relative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Помоги бабушке разложить предметы в коробки соответствующей формы.</a:t>
            </a:r>
            <a:endParaRPr lang="ru-RU" sz="3200" b="1" dirty="0"/>
          </a:p>
        </p:txBody>
      </p:sp>
      <p:pic>
        <p:nvPicPr>
          <p:cNvPr id="6" name="Содержимое 5" descr="bat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2564904"/>
            <a:ext cx="1679848" cy="1120773"/>
          </a:xfrm>
        </p:spPr>
      </p:pic>
      <p:pic>
        <p:nvPicPr>
          <p:cNvPr id="8" name="Рисунок 7" descr="7426_3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3861048"/>
            <a:ext cx="1008112" cy="1008112"/>
          </a:xfrm>
          <a:prstGeom prst="rect">
            <a:avLst/>
          </a:prstGeom>
        </p:spPr>
      </p:pic>
      <p:pic>
        <p:nvPicPr>
          <p:cNvPr id="9" name="Рисунок 8" descr="f624190230-kartiny-panno-kartina-tsvetuschij-schipovni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2564904"/>
            <a:ext cx="1152128" cy="1099359"/>
          </a:xfrm>
          <a:prstGeom prst="rect">
            <a:avLst/>
          </a:prstGeom>
        </p:spPr>
      </p:pic>
      <p:pic>
        <p:nvPicPr>
          <p:cNvPr id="10" name="Рисунок 9" descr="th (3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47864" y="3789040"/>
            <a:ext cx="864096" cy="855455"/>
          </a:xfrm>
          <a:prstGeom prst="rect">
            <a:avLst/>
          </a:prstGeom>
        </p:spPr>
      </p:pic>
      <p:pic>
        <p:nvPicPr>
          <p:cNvPr id="11" name="Рисунок 10" descr="th (6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08104" y="2504158"/>
            <a:ext cx="1008112" cy="1433335"/>
          </a:xfrm>
          <a:prstGeom prst="rect">
            <a:avLst/>
          </a:prstGeom>
        </p:spPr>
      </p:pic>
      <p:pic>
        <p:nvPicPr>
          <p:cNvPr id="12" name="Рисунок 11" descr="th (4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83768" y="4797152"/>
            <a:ext cx="952500" cy="1428750"/>
          </a:xfrm>
          <a:prstGeom prst="rect">
            <a:avLst/>
          </a:prstGeom>
        </p:spPr>
      </p:pic>
      <p:pic>
        <p:nvPicPr>
          <p:cNvPr id="13" name="Рисунок 12" descr="th (7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27984" y="3933056"/>
            <a:ext cx="1296144" cy="998031"/>
          </a:xfrm>
          <a:prstGeom prst="rect">
            <a:avLst/>
          </a:prstGeom>
        </p:spPr>
      </p:pic>
      <p:pic>
        <p:nvPicPr>
          <p:cNvPr id="14" name="Рисунок 13" descr="th (8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364088" y="4941168"/>
            <a:ext cx="1265684" cy="1282788"/>
          </a:xfrm>
          <a:prstGeom prst="rect">
            <a:avLst/>
          </a:prstGeom>
        </p:spPr>
      </p:pic>
      <p:pic>
        <p:nvPicPr>
          <p:cNvPr id="15" name="Рисунок 14" descr="th (5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339752" y="3429000"/>
            <a:ext cx="927547" cy="1236729"/>
          </a:xfrm>
          <a:prstGeom prst="rect">
            <a:avLst/>
          </a:prstGeom>
        </p:spPr>
      </p:pic>
      <p:pic>
        <p:nvPicPr>
          <p:cNvPr id="16" name="Рисунок 15" descr="podushkakozha_1304363201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635896" y="4869160"/>
            <a:ext cx="1368152" cy="1368152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259632" y="1484784"/>
            <a:ext cx="1440160" cy="12961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588224" y="1700808"/>
            <a:ext cx="2376264" cy="12241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452320" y="3933056"/>
            <a:ext cx="1512168" cy="223224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79512" y="3068960"/>
            <a:ext cx="1512168" cy="15841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395536" y="5013176"/>
            <a:ext cx="2088232" cy="1656184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02 0.02313 L 0.54601 0.295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1434 L -0.31493 -0.1429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00" y="-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27874E-6 L 0.27569 0.27272 " pathEditMode="relative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15 -0.05853 L -0.15313 0.2877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59704E-6 L -0.30712 -0.07333 " pathEditMode="relative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61 0.03215 L 0.25191 -0.3141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5228 L -0.60625 0.2729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00" y="1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-3.96253E-6 L -0.21249 -0.27273 " pathEditMode="relative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41 -0.0576 L 0.36614 -0.4668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00" y="-2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5.64885E-6 L -0.41736 -0.48278 " pathEditMode="relative" ptsTypes="AA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Стеклянные объекты убери не в желтую и не в синюю коробку. Металлические – не в синюю и не в красную. Объекты из дерева – не в красную и не в желтую.</a:t>
            </a:r>
            <a:endParaRPr lang="ru-RU" sz="2800" b="1" dirty="0"/>
          </a:p>
        </p:txBody>
      </p:sp>
      <p:pic>
        <p:nvPicPr>
          <p:cNvPr id="9" name="Рисунок 8" descr="0_2dcf0f2dd4016cd3037a92ad3ffe127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772816"/>
            <a:ext cx="1647641" cy="1331044"/>
          </a:xfrm>
          <a:prstGeom prst="rect">
            <a:avLst/>
          </a:prstGeom>
        </p:spPr>
      </p:pic>
      <p:pic>
        <p:nvPicPr>
          <p:cNvPr id="10" name="Рисунок 9" descr="342d39a96e7d45b66fb56f95fc34460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3648" y="1628800"/>
            <a:ext cx="2123728" cy="1415819"/>
          </a:xfrm>
          <a:prstGeom prst="rect">
            <a:avLst/>
          </a:prstGeom>
        </p:spPr>
      </p:pic>
      <p:pic>
        <p:nvPicPr>
          <p:cNvPr id="11" name="Рисунок 10" descr="3103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5896" y="1916832"/>
            <a:ext cx="1224136" cy="1224136"/>
          </a:xfrm>
          <a:prstGeom prst="rect">
            <a:avLst/>
          </a:prstGeom>
        </p:spPr>
      </p:pic>
      <p:pic>
        <p:nvPicPr>
          <p:cNvPr id="12" name="Рисунок 11" descr="kruzhka-steklyannaya-prozrachnaya-dlya-sublimatsii--480x48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1844824"/>
            <a:ext cx="1512168" cy="1512168"/>
          </a:xfrm>
          <a:prstGeom prst="rect">
            <a:avLst/>
          </a:prstGeom>
        </p:spPr>
      </p:pic>
      <p:pic>
        <p:nvPicPr>
          <p:cNvPr id="13" name="Рисунок 12" descr="key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88224" y="2060848"/>
            <a:ext cx="2131715" cy="1130093"/>
          </a:xfrm>
          <a:prstGeom prst="rect">
            <a:avLst/>
          </a:prstGeom>
        </p:spPr>
      </p:pic>
      <p:pic>
        <p:nvPicPr>
          <p:cNvPr id="14" name="Рисунок 13" descr="rektangel-vase__0092663_PE229299_S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331640" y="2996952"/>
            <a:ext cx="1661170" cy="1661170"/>
          </a:xfrm>
          <a:prstGeom prst="rect">
            <a:avLst/>
          </a:prstGeom>
        </p:spPr>
      </p:pic>
      <p:pic>
        <p:nvPicPr>
          <p:cNvPr id="15" name="Рисунок 14" descr="svala-detskij-stul__0115910_PE269916_S4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1800" y="3140968"/>
            <a:ext cx="1584176" cy="1584176"/>
          </a:xfrm>
          <a:prstGeom prst="rect">
            <a:avLst/>
          </a:prstGeom>
        </p:spPr>
      </p:pic>
      <p:pic>
        <p:nvPicPr>
          <p:cNvPr id="16" name="Рисунок 15" descr="image002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355976" y="3501008"/>
            <a:ext cx="1639069" cy="1005296"/>
          </a:xfrm>
          <a:prstGeom prst="rect">
            <a:avLst/>
          </a:prstGeom>
        </p:spPr>
      </p:pic>
      <p:pic>
        <p:nvPicPr>
          <p:cNvPr id="17" name="Рисунок 16" descr="mervo100v18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588224" y="3140968"/>
            <a:ext cx="1872208" cy="149402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419872" y="5013176"/>
            <a:ext cx="2376264" cy="16561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013176"/>
            <a:ext cx="2376264" cy="16561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5013176"/>
            <a:ext cx="2376264" cy="16561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44 0.02591 L 0.21632 0.298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0" y="136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0.02637 L -0.15347 0.4566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0" y="215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4987E-6 L -0.29532 0.2727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871 0.07518 L 0.53767 0.484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0" y="204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48068E-6 L -0.03941 0.4721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" y="236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21 -0.14666 L 0.27275 0.262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0" y="20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95 0.13393 L 0.02014 0.5012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184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72565E-6 L -0.20469 0.2833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0" y="142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576 L -0.30295 0.4878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0" y="2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800" b="1" dirty="0" smtClean="0"/>
              <a:t>Какую из фигур, расположенных внизу, нужно поставить между шаром и кубом, чтобы она отличалась от них цветом, формой и размером.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547664" y="2564904"/>
            <a:ext cx="1440160" cy="1368152"/>
          </a:xfrm>
          <a:prstGeom prst="ellipse">
            <a:avLst/>
          </a:prstGeom>
          <a:solidFill>
            <a:srgbClr val="FFFF00"/>
          </a:solidFill>
          <a:effectLst>
            <a:innerShdw blurRad="469900" dist="6731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059832" y="4941168"/>
            <a:ext cx="792088" cy="792088"/>
          </a:xfrm>
          <a:prstGeom prst="ellipse">
            <a:avLst/>
          </a:prstGeom>
          <a:solidFill>
            <a:srgbClr val="00B050"/>
          </a:solidFill>
          <a:effectLst>
            <a:innerShdw blurRad="533400" dist="393700" dir="174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уб 7"/>
          <p:cNvSpPr/>
          <p:nvPr/>
        </p:nvSpPr>
        <p:spPr>
          <a:xfrm>
            <a:off x="6012160" y="2492896"/>
            <a:ext cx="1656184" cy="1440160"/>
          </a:xfrm>
          <a:prstGeom prst="cub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611560" y="5085184"/>
            <a:ext cx="720080" cy="648072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Цилиндр 9"/>
          <p:cNvSpPr/>
          <p:nvPr/>
        </p:nvSpPr>
        <p:spPr>
          <a:xfrm>
            <a:off x="1763688" y="4437112"/>
            <a:ext cx="1008112" cy="1368152"/>
          </a:xfrm>
          <a:prstGeom prst="ca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Цилиндр 10"/>
          <p:cNvSpPr/>
          <p:nvPr/>
        </p:nvSpPr>
        <p:spPr>
          <a:xfrm>
            <a:off x="4283968" y="4869160"/>
            <a:ext cx="648072" cy="936104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580112" y="4509120"/>
            <a:ext cx="1512168" cy="1368152"/>
          </a:xfrm>
          <a:prstGeom prst="ellipse">
            <a:avLst/>
          </a:prstGeom>
          <a:solidFill>
            <a:srgbClr val="7030A0"/>
          </a:solidFill>
          <a:effectLst>
            <a:innerShdw blurRad="1041400" dist="6731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уб 12"/>
          <p:cNvSpPr/>
          <p:nvPr/>
        </p:nvSpPr>
        <p:spPr>
          <a:xfrm>
            <a:off x="7524328" y="5157192"/>
            <a:ext cx="720080" cy="648072"/>
          </a:xfrm>
          <a:prstGeom prst="cub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03655 L -0.00399 -0.267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Какие геометрические фигуры ты видишь на рисунке?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643192" cy="452596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411760" y="2924944"/>
            <a:ext cx="2304256" cy="2808312"/>
          </a:xfrm>
          <a:prstGeom prst="triangl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51920" y="4437112"/>
            <a:ext cx="3528392" cy="151216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763688" y="3212976"/>
            <a:ext cx="2088232" cy="216024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516216" y="3068960"/>
            <a:ext cx="2088232" cy="208823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275856" y="3212976"/>
            <a:ext cx="3816424" cy="1584176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омб 10"/>
          <p:cNvSpPr/>
          <p:nvPr/>
        </p:nvSpPr>
        <p:spPr>
          <a:xfrm>
            <a:off x="827584" y="2132856"/>
            <a:ext cx="2016224" cy="2808312"/>
          </a:xfrm>
          <a:prstGeom prst="diamond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38" y="2265957"/>
            <a:ext cx="2928938" cy="1700212"/>
          </a:xfrm>
          <a:prstGeom prst="rect">
            <a:avLst/>
          </a:prstGeom>
          <a:solidFill>
            <a:srgbClr val="FF00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14438" y="3929063"/>
            <a:ext cx="1928812" cy="1714500"/>
          </a:xfrm>
          <a:prstGeom prst="rect">
            <a:avLst/>
          </a:prstGeom>
          <a:solidFill>
            <a:srgbClr val="FFFF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43250" y="4786313"/>
            <a:ext cx="914400" cy="2857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14500" y="4143375"/>
            <a:ext cx="914400" cy="914400"/>
          </a:xfrm>
          <a:prstGeom prst="rect">
            <a:avLst/>
          </a:prstGeom>
          <a:solidFill>
            <a:schemeClr val="bg2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143250" y="5072063"/>
            <a:ext cx="1357313" cy="2857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143250" y="5357813"/>
            <a:ext cx="1643063" cy="2857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92969" y="5286375"/>
            <a:ext cx="2500313" cy="42862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>
            <a:stCxn id="7" idx="1"/>
            <a:endCxn id="7" idx="3"/>
          </p:cNvCxnSpPr>
          <p:nvPr/>
        </p:nvCxnSpPr>
        <p:spPr>
          <a:xfrm rot="10800000" flipH="1">
            <a:off x="1714500" y="4600575"/>
            <a:ext cx="9144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2"/>
            <a:endCxn id="7" idx="0"/>
          </p:cNvCxnSpPr>
          <p:nvPr/>
        </p:nvCxnSpPr>
        <p:spPr>
          <a:xfrm rot="5400000" flipH="1">
            <a:off x="1713707" y="4601369"/>
            <a:ext cx="9144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42938" y="357188"/>
            <a:ext cx="7695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+mj-lt"/>
                <a:cs typeface="Times New Roman" panose="02020603050405020304" pitchFamily="18" charset="0"/>
              </a:rPr>
              <a:t>Из каких геометрических фигур составлен дом?</a:t>
            </a:r>
            <a:endParaRPr lang="ru-RU" sz="2800" b="1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820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772"/>
          <a:stretch>
            <a:fillRect/>
          </a:stretch>
        </p:blipFill>
        <p:spPr bwMode="auto">
          <a:xfrm flipH="1">
            <a:off x="10764688" y="1600484"/>
            <a:ext cx="1695201" cy="2928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00063" y="6286500"/>
            <a:ext cx="24878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503612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7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857625" y="2071688"/>
            <a:ext cx="2500313" cy="25003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1327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 rot="19799332">
            <a:off x="5935663" y="3851275"/>
            <a:ext cx="700087" cy="1643063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rot="1571140">
            <a:off x="5997799" y="750814"/>
            <a:ext cx="914400" cy="184467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 rot="20285575">
            <a:off x="4870596" y="4066090"/>
            <a:ext cx="457200" cy="162877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097034" y="3819922"/>
            <a:ext cx="700088" cy="1700213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928938" y="1928813"/>
            <a:ext cx="2143125" cy="207168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1327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85813" y="1214438"/>
            <a:ext cx="3000375" cy="307181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921919" y="3837153"/>
            <a:ext cx="700088" cy="150018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9433257">
            <a:off x="684213" y="932582"/>
            <a:ext cx="1060450" cy="91440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 rot="2141594">
            <a:off x="2799625" y="994539"/>
            <a:ext cx="1060450" cy="91440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Хорда 15"/>
          <p:cNvSpPr/>
          <p:nvPr/>
        </p:nvSpPr>
        <p:spPr>
          <a:xfrm rot="6835090">
            <a:off x="1217613" y="2217738"/>
            <a:ext cx="914400" cy="914400"/>
          </a:xfrm>
          <a:prstGeom prst="chord">
            <a:avLst/>
          </a:prstGeom>
          <a:solidFill>
            <a:schemeClr val="bg1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Хорда 16"/>
          <p:cNvSpPr/>
          <p:nvPr/>
        </p:nvSpPr>
        <p:spPr>
          <a:xfrm rot="6835090">
            <a:off x="2360613" y="2289175"/>
            <a:ext cx="914400" cy="914400"/>
          </a:xfrm>
          <a:prstGeom prst="chord">
            <a:avLst/>
          </a:prstGeom>
          <a:solidFill>
            <a:schemeClr val="bg1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2000250" y="2857500"/>
            <a:ext cx="457200" cy="457200"/>
          </a:xfrm>
          <a:prstGeom prst="flowChartConnector">
            <a:avLst/>
          </a:prstGeom>
          <a:solidFill>
            <a:srgbClr val="13271B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214563" y="2932139"/>
            <a:ext cx="914400" cy="9144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285875" y="2928938"/>
            <a:ext cx="914400" cy="9144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Блок-схема: объединение 20"/>
          <p:cNvSpPr/>
          <p:nvPr/>
        </p:nvSpPr>
        <p:spPr>
          <a:xfrm>
            <a:off x="1928813" y="3786188"/>
            <a:ext cx="471487" cy="428625"/>
          </a:xfrm>
          <a:prstGeom prst="flowChartMerge">
            <a:avLst/>
          </a:prstGeom>
          <a:solidFill>
            <a:srgbClr val="FF000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1428750" y="2357438"/>
            <a:ext cx="457200" cy="457200"/>
          </a:xfrm>
          <a:prstGeom prst="flowChartConnector">
            <a:avLst/>
          </a:prstGeom>
          <a:solidFill>
            <a:srgbClr val="00B05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2571750" y="2428875"/>
            <a:ext cx="457200" cy="457200"/>
          </a:xfrm>
          <a:prstGeom prst="flowChartConnector">
            <a:avLst/>
          </a:prstGeom>
          <a:solidFill>
            <a:srgbClr val="00B050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85813" y="6078252"/>
            <a:ext cx="82726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</a:rPr>
              <a:t>Из </a:t>
            </a:r>
            <a:r>
              <a:rPr lang="ru-RU" sz="2400" b="1" dirty="0">
                <a:latin typeface="+mj-lt"/>
                <a:cs typeface="Times New Roman" panose="02020603050405020304" pitchFamily="18" charset="0"/>
              </a:rPr>
              <a:t>каких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</a:rPr>
              <a:t>геометрических фигур </a:t>
            </a:r>
            <a:r>
              <a:rPr lang="ru-RU" sz="2400" b="1" dirty="0">
                <a:latin typeface="+mj-lt"/>
                <a:cs typeface="Times New Roman" panose="02020603050405020304" pitchFamily="18" charset="0"/>
              </a:rPr>
              <a:t>составлен котёнок? </a:t>
            </a:r>
          </a:p>
        </p:txBody>
      </p:sp>
    </p:spTree>
    <p:extLst>
      <p:ext uri="{BB962C8B-B14F-4D97-AF65-F5344CB8AC3E}">
        <p14:creationId xmlns:p14="http://schemas.microsoft.com/office/powerpoint/2010/main" xmlns="" val="3886547842"/>
      </p:ext>
    </p:extLst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240</Words>
  <Application>Microsoft Office PowerPoint</Application>
  <PresentationFormat>Экран (4:3)</PresentationFormat>
  <Paragraphs>34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МАДОУ «д/с «Снегурочка»</vt:lpstr>
      <vt:lpstr>                                                                                                                                                                                          Задачи:       Учить сравнивать предметы, подмечать незначительные различия в их признаках (цвет, форма, величина, материал), объединять предметы по общим признакам, составлять из части целое, определять изменения в расположении предметов (впереди, сзади, направо, налево, под, над, посередине, сбоку).      </vt:lpstr>
      <vt:lpstr>У енота есть только красный, желтый и зеленый карандаши. Самую длинную ленту раскрась не красным и не зеленым. Самую короткую – не желтым и не зеленым. Самую узкую – не красным и не желтым. Раскрась остальные ленты, сохраняя ритм.</vt:lpstr>
      <vt:lpstr>Помоги бабушке разложить предметы в коробки соответствующей формы.</vt:lpstr>
      <vt:lpstr>Стеклянные объекты убери не в желтую и не в синюю коробку. Металлические – не в синюю и не в красную. Объекты из дерева – не в красную и не в желтую.</vt:lpstr>
      <vt:lpstr>Какую из фигур, расположенных внизу, нужно поставить между шаром и кубом, чтобы она отличалась от них цветом, формой и размером.</vt:lpstr>
      <vt:lpstr>Какие геометрические фигуры ты видишь на рисунке? 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Инна</dc:creator>
  <cp:lastModifiedBy>Дмитрий</cp:lastModifiedBy>
  <cp:revision>33</cp:revision>
  <dcterms:created xsi:type="dcterms:W3CDTF">2015-01-27T18:32:25Z</dcterms:created>
  <dcterms:modified xsi:type="dcterms:W3CDTF">2015-05-11T09:34:50Z</dcterms:modified>
</cp:coreProperties>
</file>